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447800"/>
            <a:ext cx="6948268" cy="1371600"/>
          </a:xfrm>
        </p:spPr>
        <p:txBody>
          <a:bodyPr/>
          <a:lstStyle/>
          <a:p>
            <a:r>
              <a:rPr lang="hi-IN" sz="5400" b="1" dirty="0" smtClean="0"/>
              <a:t>भारतीय काव्य शास्त्र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4442" y="4191000"/>
            <a:ext cx="5114778" cy="1143000"/>
          </a:xfrm>
        </p:spPr>
        <p:txBody>
          <a:bodyPr>
            <a:normAutofit/>
          </a:bodyPr>
          <a:lstStyle/>
          <a:p>
            <a:r>
              <a:rPr lang="hi-IN" sz="3600" b="1" dirty="0" smtClean="0"/>
              <a:t>रस और रस के अवयव </a:t>
            </a:r>
            <a:endParaRPr lang="en-US" sz="3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524000"/>
          </a:xfrm>
        </p:spPr>
        <p:txBody>
          <a:bodyPr>
            <a:normAutofit/>
          </a:bodyPr>
          <a:lstStyle/>
          <a:p>
            <a:r>
              <a:rPr lang="hi-IN" sz="6000" b="1" dirty="0" smtClean="0"/>
              <a:t>रस का स्वरूप 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17136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hi-IN" dirty="0" smtClean="0"/>
              <a:t>काव्य को पढ़ने से या नाटक को देखने से सहृदय को  जो आनंद मिलता है उसे रस कहते हैं ।</a:t>
            </a:r>
          </a:p>
          <a:p>
            <a:pPr>
              <a:buFont typeface="Wingdings" pitchFamily="2" charset="2"/>
              <a:buChar char="Ø"/>
            </a:pPr>
            <a:endParaRPr lang="hi-IN" dirty="0" smtClean="0"/>
          </a:p>
          <a:p>
            <a:pPr>
              <a:buFont typeface="Wingdings" pitchFamily="2" charset="2"/>
              <a:buChar char="Ø"/>
            </a:pPr>
            <a:r>
              <a:rPr lang="hi-IN" dirty="0" smtClean="0"/>
              <a:t>आचार्य भरत मुनि ने रस सूत्र प्रस्तुत करते हुए कहा है -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hi-IN" b="1" i="1" dirty="0" smtClean="0"/>
              <a:t>विभावानुभाव </a:t>
            </a:r>
            <a:r>
              <a:rPr lang="hi-IN" b="1" i="1" dirty="0" smtClean="0"/>
              <a:t>व्यभिचारि </a:t>
            </a:r>
            <a:r>
              <a:rPr lang="hi-IN" b="1" i="1" dirty="0" smtClean="0"/>
              <a:t>संयोगाद्रसनिष्पत्तिः।</a:t>
            </a:r>
            <a:endParaRPr lang="hi-IN" b="1" i="1" dirty="0" smtClean="0"/>
          </a:p>
          <a:p>
            <a:endParaRPr lang="hi-IN" dirty="0" smtClean="0"/>
          </a:p>
          <a:p>
            <a:endParaRPr lang="hi-IN" dirty="0" smtClean="0"/>
          </a:p>
          <a:p>
            <a:endParaRPr lang="hi-IN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i-IN" sz="6000" b="1" dirty="0" smtClean="0"/>
              <a:t>रस </a:t>
            </a:r>
            <a:r>
              <a:rPr lang="hi-IN" sz="6000" b="1" dirty="0" smtClean="0"/>
              <a:t>के अवयव 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i-IN" dirty="0" smtClean="0"/>
          </a:p>
          <a:p>
            <a:pPr>
              <a:buFont typeface="Wingdings" pitchFamily="2" charset="2"/>
              <a:buChar char="Ø"/>
            </a:pPr>
            <a:r>
              <a:rPr lang="hi-IN" sz="3200" dirty="0" smtClean="0"/>
              <a:t>१ स्थायी भाव </a:t>
            </a:r>
          </a:p>
          <a:p>
            <a:pPr>
              <a:buFont typeface="Wingdings" pitchFamily="2" charset="2"/>
              <a:buChar char="Ø"/>
            </a:pPr>
            <a:r>
              <a:rPr lang="hi-IN" sz="3200" dirty="0" smtClean="0"/>
              <a:t>२ विभाव </a:t>
            </a:r>
          </a:p>
          <a:p>
            <a:pPr>
              <a:buFont typeface="Wingdings" pitchFamily="2" charset="2"/>
              <a:buChar char="Ø"/>
            </a:pPr>
            <a:r>
              <a:rPr lang="hi-IN" sz="3200" dirty="0" smtClean="0"/>
              <a:t>३ अनुभाव</a:t>
            </a:r>
          </a:p>
          <a:p>
            <a:pPr>
              <a:buFont typeface="Wingdings" pitchFamily="2" charset="2"/>
              <a:buChar char="Ø"/>
            </a:pPr>
            <a:r>
              <a:rPr lang="hi-IN" sz="3200" dirty="0" smtClean="0"/>
              <a:t>४ संचारीभाव </a:t>
            </a:r>
          </a:p>
          <a:p>
            <a:endParaRPr lang="hi-IN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i-IN" sz="6000" b="1" dirty="0" smtClean="0"/>
              <a:t>स्थायी भाव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endParaRPr lang="hi-IN" dirty="0" smtClean="0"/>
          </a:p>
          <a:p>
            <a:pPr>
              <a:buFont typeface="Wingdings" pitchFamily="2" charset="2"/>
              <a:buChar char="Ø"/>
            </a:pPr>
            <a:r>
              <a:rPr lang="hi-IN" dirty="0" smtClean="0"/>
              <a:t>जितने रस होते हैं उतने ही स्थायी भाव होते हैं इस प्रकार स्थायी भाव कुल ११ होते हैं -</a:t>
            </a:r>
          </a:p>
          <a:p>
            <a:pPr>
              <a:buFont typeface="Wingdings" pitchFamily="2" charset="2"/>
              <a:buChar char="Ø"/>
            </a:pPr>
            <a:endParaRPr lang="hi-IN" dirty="0" smtClean="0"/>
          </a:p>
          <a:p>
            <a:pPr>
              <a:buNone/>
            </a:pPr>
            <a:r>
              <a:rPr lang="en-US" dirty="0" smtClean="0"/>
              <a:t>   </a:t>
            </a:r>
            <a:r>
              <a:rPr lang="hi-IN" dirty="0" smtClean="0"/>
              <a:t>रति </a:t>
            </a:r>
            <a:r>
              <a:rPr lang="hi-IN" dirty="0" smtClean="0"/>
              <a:t>, हास , शोक , क्रोध  , उत्साह , भय </a:t>
            </a:r>
            <a:r>
              <a:rPr lang="hi-IN" dirty="0" smtClean="0"/>
              <a:t>, जुगुप्सा </a:t>
            </a:r>
            <a:r>
              <a:rPr lang="hi-IN" dirty="0" smtClean="0"/>
              <a:t>, विस्मय , निर्वेद , वत्सलता और ईश्वर-रति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i-IN" sz="6000" b="1" dirty="0" smtClean="0"/>
              <a:t>विभाव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endParaRPr lang="hi-IN" dirty="0" smtClean="0"/>
          </a:p>
          <a:p>
            <a:pPr>
              <a:buFont typeface="Wingdings" pitchFamily="2" charset="2"/>
              <a:buChar char="Ø"/>
            </a:pPr>
            <a:r>
              <a:rPr lang="hi-IN" dirty="0" smtClean="0"/>
              <a:t>विभाव स्थायी भाव के कारण होते </a:t>
            </a:r>
            <a:r>
              <a:rPr lang="hi-IN" dirty="0" smtClean="0"/>
              <a:t>हैं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hi-IN" dirty="0" smtClean="0"/>
              <a:t>विभाव </a:t>
            </a:r>
            <a:r>
              <a:rPr lang="hi-IN" dirty="0" smtClean="0"/>
              <a:t>दो प्रकार के होते हैं -</a:t>
            </a:r>
          </a:p>
          <a:p>
            <a:pPr>
              <a:buFont typeface="Wingdings" pitchFamily="2" charset="2"/>
              <a:buChar char="Ø"/>
            </a:pPr>
            <a:endParaRPr lang="hi-IN" dirty="0" smtClean="0"/>
          </a:p>
          <a:p>
            <a:pPr>
              <a:buNone/>
            </a:pPr>
            <a:r>
              <a:rPr lang="hi-IN" dirty="0" smtClean="0"/>
              <a:t>१ आलम्बन </a:t>
            </a:r>
          </a:p>
          <a:p>
            <a:pPr>
              <a:buNone/>
            </a:pPr>
            <a:r>
              <a:rPr lang="hi-IN" dirty="0" smtClean="0"/>
              <a:t>२ उद्दीपन </a:t>
            </a:r>
          </a:p>
          <a:p>
            <a:pPr>
              <a:buFont typeface="Wingdings" pitchFamily="2" charset="2"/>
              <a:buChar char="Ø"/>
            </a:pPr>
            <a:endParaRPr lang="hi-IN" dirty="0" smtClean="0"/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>
            <a:normAutofit/>
          </a:bodyPr>
          <a:lstStyle/>
          <a:p>
            <a:r>
              <a:rPr lang="hi-IN" sz="6000" b="1" dirty="0" smtClean="0"/>
              <a:t>अनुभाव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31536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endParaRPr lang="hi-IN" dirty="0" smtClean="0"/>
          </a:p>
          <a:p>
            <a:pPr>
              <a:buFont typeface="Wingdings" pitchFamily="2" charset="2"/>
              <a:buChar char="Ø"/>
            </a:pPr>
            <a:endParaRPr lang="hi-IN" dirty="0" smtClean="0"/>
          </a:p>
          <a:p>
            <a:pPr>
              <a:buFont typeface="Wingdings" pitchFamily="2" charset="2"/>
              <a:buChar char="Ø"/>
            </a:pPr>
            <a:r>
              <a:rPr lang="hi-IN" dirty="0" smtClean="0"/>
              <a:t>जिसके हृदय में स्थायी भाव उत्पन्न होते हैं उसे आश्रय कहते हैं और आश्रय की चेष्टाएँ अनुभाव कहलाती हैं </a:t>
            </a:r>
          </a:p>
          <a:p>
            <a:pPr>
              <a:buFont typeface="Wingdings" pitchFamily="2" charset="2"/>
              <a:buChar char="Ø"/>
            </a:pPr>
            <a:r>
              <a:rPr lang="hi-IN" dirty="0" smtClean="0"/>
              <a:t>अनुभाव पांच प्रकार के होते हैं </a:t>
            </a:r>
            <a:r>
              <a:rPr lang="hi-IN" dirty="0" smtClean="0"/>
              <a:t>–</a:t>
            </a:r>
            <a:endParaRPr lang="en-US" dirty="0" smtClean="0"/>
          </a:p>
          <a:p>
            <a:pPr>
              <a:buNone/>
            </a:pPr>
            <a:endParaRPr lang="hi-IN" dirty="0" smtClean="0"/>
          </a:p>
          <a:p>
            <a:pPr>
              <a:buNone/>
            </a:pPr>
            <a:r>
              <a:rPr lang="hi-IN" dirty="0" smtClean="0"/>
              <a:t>१ कायिक </a:t>
            </a:r>
          </a:p>
          <a:p>
            <a:pPr>
              <a:buNone/>
            </a:pPr>
            <a:r>
              <a:rPr lang="hi-IN" dirty="0" smtClean="0"/>
              <a:t>२ वाचिक </a:t>
            </a:r>
          </a:p>
          <a:p>
            <a:pPr>
              <a:buNone/>
            </a:pPr>
            <a:r>
              <a:rPr lang="hi-IN" dirty="0" smtClean="0"/>
              <a:t>३ मानसिक </a:t>
            </a:r>
          </a:p>
          <a:p>
            <a:pPr>
              <a:buNone/>
            </a:pPr>
            <a:r>
              <a:rPr lang="hi-IN" dirty="0" smtClean="0"/>
              <a:t>४ सात्विक </a:t>
            </a:r>
          </a:p>
          <a:p>
            <a:pPr>
              <a:buNone/>
            </a:pPr>
            <a:r>
              <a:rPr lang="hi-IN" dirty="0" smtClean="0"/>
              <a:t>५ आहार्य </a:t>
            </a:r>
          </a:p>
          <a:p>
            <a:pPr>
              <a:buFont typeface="Wingdings" pitchFamily="2" charset="2"/>
              <a:buChar char="Ø"/>
            </a:pPr>
            <a:endParaRPr lang="hi-IN" dirty="0" smtClean="0"/>
          </a:p>
          <a:p>
            <a:pPr>
              <a:buFont typeface="Wingdings" pitchFamily="2" charset="2"/>
              <a:buChar char="Ø"/>
            </a:pPr>
            <a:r>
              <a:rPr lang="hi-IN" dirty="0" smtClean="0"/>
              <a:t>इनमें सात्विक अनुभाव बहुत महत्त्वपूर्ण होते हैं -</a:t>
            </a:r>
          </a:p>
          <a:p>
            <a:pPr>
              <a:buFont typeface="Wingdings" pitchFamily="2" charset="2"/>
              <a:buChar char="Ø"/>
            </a:pPr>
            <a:endParaRPr lang="hi-IN" dirty="0" smtClean="0"/>
          </a:p>
          <a:p>
            <a:pPr>
              <a:buFont typeface="Wingdings" pitchFamily="2" charset="2"/>
              <a:buChar char="Ø"/>
            </a:pPr>
            <a:r>
              <a:rPr lang="hi-IN" dirty="0" smtClean="0"/>
              <a:t>स्वेद , कम्प , रोमांच , अश्रु , विवर्णता  , मूर्छा आदि सात्विक अनुभाव हैं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r>
              <a:rPr lang="hi-IN" sz="6000" b="1" dirty="0" smtClean="0"/>
              <a:t>संचारीभाव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31536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endParaRPr lang="hi-IN" dirty="0" smtClean="0"/>
          </a:p>
          <a:p>
            <a:pPr>
              <a:buFont typeface="Wingdings" pitchFamily="2" charset="2"/>
              <a:buChar char="Ø"/>
            </a:pPr>
            <a:r>
              <a:rPr lang="hi-IN" dirty="0" smtClean="0"/>
              <a:t>ये ऐसे भाव हैं जो  सब रसों के साथ रहते हैं किन्तु केवल कुछ समय के लिए ।</a:t>
            </a:r>
          </a:p>
          <a:p>
            <a:pPr>
              <a:buFont typeface="Wingdings" pitchFamily="2" charset="2"/>
              <a:buChar char="Ø"/>
            </a:pPr>
            <a:r>
              <a:rPr lang="hi-IN" dirty="0" smtClean="0"/>
              <a:t>क्षण- क्षण में ये बदलते रहते हैं , इसीलिए इन्हें व्यभिचारी भाव भी कहते हैं ।</a:t>
            </a:r>
          </a:p>
          <a:p>
            <a:pPr>
              <a:buFont typeface="Wingdings" pitchFamily="2" charset="2"/>
              <a:buChar char="Ø"/>
            </a:pPr>
            <a:r>
              <a:rPr lang="hi-IN" dirty="0" smtClean="0"/>
              <a:t>ये रस के पोषक होते हैं , इनकी संख्या ३३ है -</a:t>
            </a:r>
          </a:p>
          <a:p>
            <a:pPr>
              <a:buFont typeface="Wingdings" pitchFamily="2" charset="2"/>
              <a:buChar char="Ø"/>
            </a:pPr>
            <a:endParaRPr lang="hi-IN" dirty="0" smtClean="0"/>
          </a:p>
          <a:p>
            <a:pPr>
              <a:buNone/>
            </a:pPr>
            <a:r>
              <a:rPr lang="en-US" dirty="0" smtClean="0"/>
              <a:t>   </a:t>
            </a:r>
            <a:r>
              <a:rPr lang="hi-IN" dirty="0" smtClean="0"/>
              <a:t>निर्वेद </a:t>
            </a:r>
            <a:r>
              <a:rPr lang="hi-IN" dirty="0" smtClean="0"/>
              <a:t>, ग्लानि , शंका , असूया , मद, श्रम , आलस्य , दीनता , चिंता , मोह , स्मृति , आश्रुति , व्रीड़ा </a:t>
            </a:r>
            <a:r>
              <a:rPr lang="hi-IN" dirty="0" smtClean="0"/>
              <a:t>,चापल्य </a:t>
            </a:r>
            <a:r>
              <a:rPr lang="hi-IN" dirty="0" smtClean="0"/>
              <a:t>, हर्ष , आवेग , जड़ता , गर्व , विषाद , औत्सुक्य , निद्रा , अपस्मार , स्वप्न , विबोध , </a:t>
            </a:r>
            <a:r>
              <a:rPr lang="hi-IN" dirty="0" smtClean="0"/>
              <a:t>अमर्ष, अवहित्था </a:t>
            </a:r>
            <a:r>
              <a:rPr lang="hi-IN" dirty="0" smtClean="0"/>
              <a:t>, उग्रता , मति , व्याधि , उन्माद , मरण , त्रास और वितर्क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099560"/>
          </a:xfrm>
        </p:spPr>
        <p:txBody>
          <a:bodyPr>
            <a:normAutofit/>
          </a:bodyPr>
          <a:lstStyle/>
          <a:p>
            <a:pPr algn="ctr"/>
            <a:r>
              <a:rPr lang="hi-IN" sz="9600" dirty="0" smtClean="0"/>
              <a:t>समाप्त</a:t>
            </a:r>
            <a:endParaRPr lang="en-US" sz="9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56</TotalTime>
  <Words>296</Words>
  <Application>Microsoft Office PowerPoint</Application>
  <PresentationFormat>On-screen Show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Urban</vt:lpstr>
      <vt:lpstr>भारतीय काव्य शास्त्र</vt:lpstr>
      <vt:lpstr>रस का स्वरूप </vt:lpstr>
      <vt:lpstr>रस के अवयव </vt:lpstr>
      <vt:lpstr>स्थायी भाव</vt:lpstr>
      <vt:lpstr>विभाव</vt:lpstr>
      <vt:lpstr>अनुभाव</vt:lpstr>
      <vt:lpstr>संचारीभाव</vt:lpstr>
      <vt:lpstr>समाप्त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भारतीय काव्य शास्त्र</dc:title>
  <dc:creator>Dr. J.P. Narayan</dc:creator>
  <cp:lastModifiedBy>Dr. J.P. Narayan</cp:lastModifiedBy>
  <cp:revision>14</cp:revision>
  <dcterms:created xsi:type="dcterms:W3CDTF">2006-08-16T00:00:00Z</dcterms:created>
  <dcterms:modified xsi:type="dcterms:W3CDTF">2019-01-07T14:35:48Z</dcterms:modified>
</cp:coreProperties>
</file>